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ar-IQ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ar-IQ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ar-IQ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3DDDF-963E-4752-9722-4D1B362B184D}" type="datetimeFigureOut">
              <a:rPr lang="ar-IQ" smtClean="0"/>
              <a:t>13/04/1439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0307DA-4504-4FA3-8E81-7946B3C169FD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14923606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IQ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IQ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3DDDF-963E-4752-9722-4D1B362B184D}" type="datetimeFigureOut">
              <a:rPr lang="ar-IQ" smtClean="0"/>
              <a:t>13/04/1439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0307DA-4504-4FA3-8E81-7946B3C169FD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14739843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ar-IQ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IQ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3DDDF-963E-4752-9722-4D1B362B184D}" type="datetimeFigureOut">
              <a:rPr lang="ar-IQ" smtClean="0"/>
              <a:t>13/04/1439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0307DA-4504-4FA3-8E81-7946B3C169FD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30965960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IQ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IQ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3DDDF-963E-4752-9722-4D1B362B184D}" type="datetimeFigureOut">
              <a:rPr lang="ar-IQ" smtClean="0"/>
              <a:t>13/04/1439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0307DA-4504-4FA3-8E81-7946B3C169FD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40055393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ar-IQ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3DDDF-963E-4752-9722-4D1B362B184D}" type="datetimeFigureOut">
              <a:rPr lang="ar-IQ" smtClean="0"/>
              <a:t>13/04/1439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0307DA-4504-4FA3-8E81-7946B3C169FD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19128469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IQ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IQ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IQ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3DDDF-963E-4752-9722-4D1B362B184D}" type="datetimeFigureOut">
              <a:rPr lang="ar-IQ" smtClean="0"/>
              <a:t>13/04/1439</a:t>
            </a:fld>
            <a:endParaRPr lang="ar-IQ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0307DA-4504-4FA3-8E81-7946B3C169FD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38634366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ar-IQ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IQ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IQ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3DDDF-963E-4752-9722-4D1B362B184D}" type="datetimeFigureOut">
              <a:rPr lang="ar-IQ" smtClean="0"/>
              <a:t>13/04/1439</a:t>
            </a:fld>
            <a:endParaRPr lang="ar-IQ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0307DA-4504-4FA3-8E81-7946B3C169FD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17682434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IQ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3DDDF-963E-4752-9722-4D1B362B184D}" type="datetimeFigureOut">
              <a:rPr lang="ar-IQ" smtClean="0"/>
              <a:t>13/04/1439</a:t>
            </a:fld>
            <a:endParaRPr lang="ar-IQ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0307DA-4504-4FA3-8E81-7946B3C169FD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2483726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3DDDF-963E-4752-9722-4D1B362B184D}" type="datetimeFigureOut">
              <a:rPr lang="ar-IQ" smtClean="0"/>
              <a:t>13/04/1439</a:t>
            </a:fld>
            <a:endParaRPr lang="ar-IQ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0307DA-4504-4FA3-8E81-7946B3C169FD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8526177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ar-IQ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IQ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3DDDF-963E-4752-9722-4D1B362B184D}" type="datetimeFigureOut">
              <a:rPr lang="ar-IQ" smtClean="0"/>
              <a:t>13/04/1439</a:t>
            </a:fld>
            <a:endParaRPr lang="ar-IQ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0307DA-4504-4FA3-8E81-7946B3C169FD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6268935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ar-IQ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IQ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3DDDF-963E-4752-9722-4D1B362B184D}" type="datetimeFigureOut">
              <a:rPr lang="ar-IQ" smtClean="0"/>
              <a:t>13/04/1439</a:t>
            </a:fld>
            <a:endParaRPr lang="ar-IQ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0307DA-4504-4FA3-8E81-7946B3C169FD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9182204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ar-IQ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IQ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03DDDF-963E-4752-9722-4D1B362B184D}" type="datetimeFigureOut">
              <a:rPr lang="ar-IQ" smtClean="0"/>
              <a:t>13/04/1439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0307DA-4504-4FA3-8E81-7946B3C169FD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4056785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IQ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rtl="0"/>
            <a:r>
              <a:rPr lang="en-US" sz="3600" b="1" dirty="0">
                <a:solidFill>
                  <a:srgbClr val="FF0000"/>
                </a:solidFill>
              </a:rPr>
              <a:t>Experiment seven </a:t>
            </a:r>
            <a:r>
              <a:rPr lang="en-US" sz="3600" dirty="0">
                <a:solidFill>
                  <a:srgbClr val="FF0000"/>
                </a:solidFill>
              </a:rPr>
              <a:t/>
            </a:r>
            <a:br>
              <a:rPr lang="en-US" sz="3600" dirty="0">
                <a:solidFill>
                  <a:srgbClr val="FF0000"/>
                </a:solidFill>
              </a:rPr>
            </a:br>
            <a:r>
              <a:rPr lang="en-US" sz="3600" b="1" dirty="0">
                <a:solidFill>
                  <a:srgbClr val="FF0000"/>
                </a:solidFill>
              </a:rPr>
              <a:t>  Searle's bar method for the conductivity of a good conductor</a:t>
            </a:r>
            <a:endParaRPr lang="ar-IQ" sz="3600" dirty="0">
              <a:solidFill>
                <a:srgbClr val="FF0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4595355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2" name="Rectangle 1"/>
              <p:cNvSpPr/>
              <p:nvPr/>
            </p:nvSpPr>
            <p:spPr>
              <a:xfrm>
                <a:off x="103031" y="181703"/>
                <a:ext cx="9040969" cy="629300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l" rtl="0"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US" sz="2000" b="1" dirty="0" smtClean="0">
                    <a:solidFill>
                      <a:srgbClr val="FF0000"/>
                    </a:solidFill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Apparatus:</a:t>
                </a:r>
                <a:endParaRPr lang="en-US" sz="14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  <a:p>
                <a:pPr marL="457200" marR="0" algn="just" rtl="0">
                  <a:lnSpc>
                    <a:spcPct val="115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dirty="0">
                    <a:effectLst/>
                    <a:latin typeface="TimesNewRomanPSMT"/>
                    <a:ea typeface="Times New Roman" panose="02020603050405020304" pitchFamily="18" charset="0"/>
                    <a:cs typeface="TimesNewRomanPSMT"/>
                  </a:rPr>
                  <a:t>Fit up the apparatus consist of</a:t>
                </a:r>
                <a:endParaRPr lang="en-US" sz="14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  <a:p>
                <a:pPr marL="342900" marR="0" lvl="0" indent="-342900" algn="just" rtl="0">
                  <a:lnSpc>
                    <a:spcPct val="115000"/>
                  </a:lnSpc>
                  <a:spcBef>
                    <a:spcPts val="0"/>
                  </a:spcBef>
                  <a:spcAft>
                    <a:spcPts val="800"/>
                  </a:spcAft>
                  <a:buFont typeface="Wingdings" panose="05000000000000000000" pitchFamily="2" charset="2"/>
                  <a:buChar char=""/>
                </a:pPr>
                <a:r>
                  <a:rPr lang="en-US" dirty="0">
                    <a:effectLst/>
                    <a:latin typeface="TimesNewRomanPSMT"/>
                    <a:ea typeface="Times New Roman" panose="02020603050405020304" pitchFamily="18" charset="0"/>
                    <a:cs typeface="TimesNewRomanPSMT"/>
                  </a:rPr>
                  <a:t>A cylindrical copper bar with one end fasted into a metal onto box into which steam is passed .The other  end of the bar has a narrow copper tube coiled round it through which a steam of water flows from a constant head apparatus.</a:t>
                </a:r>
                <a:endParaRPr lang="en-US" sz="14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  <a:p>
                <a:pPr marL="342900" marR="0" lvl="0" indent="-342900" algn="just" rtl="0">
                  <a:lnSpc>
                    <a:spcPct val="115000"/>
                  </a:lnSpc>
                  <a:spcBef>
                    <a:spcPts val="0"/>
                  </a:spcBef>
                  <a:spcAft>
                    <a:spcPts val="800"/>
                  </a:spcAft>
                  <a:buFont typeface="Wingdings" panose="05000000000000000000" pitchFamily="2" charset="2"/>
                  <a:buChar char=""/>
                </a:pPr>
                <a:r>
                  <a:rPr lang="en-US" dirty="0">
                    <a:effectLst/>
                    <a:latin typeface="TimesNewRomanPSMT"/>
                    <a:ea typeface="Times New Roman" panose="02020603050405020304" pitchFamily="18" charset="0"/>
                    <a:cs typeface="TimesNewRomanPSMT"/>
                  </a:rPr>
                  <a:t>Two thermometers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NewRomanPSMT"/>
                          </a:rPr>
                        </m:ctrlPr>
                      </m:sSubPr>
                      <m:e>
                        <m:r>
                          <a:rPr lang="en-US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NewRomanPSMT"/>
                          </a:rPr>
                          <m:t>𝑇</m:t>
                        </m:r>
                      </m:e>
                      <m:sub>
                        <m:r>
                          <a:rPr lang="en-US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NewRomanPSMT"/>
                          </a:rPr>
                          <m:t>1</m:t>
                        </m:r>
                        <m:r>
                          <a:rPr lang="en-US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NewRomanPSMT"/>
                          </a:rPr>
                          <m:t> </m:t>
                        </m:r>
                      </m:sub>
                    </m:sSub>
                  </m:oMath>
                </a14:m>
                <a:r>
                  <a:rPr lang="en-US" dirty="0">
                    <a:effectLst/>
                    <a:latin typeface="TimesNewRomanPSMT"/>
                    <a:ea typeface="Times New Roman" panose="02020603050405020304" pitchFamily="18" charset="0"/>
                    <a:cs typeface="TimesNewRomanPSMT"/>
                  </a:rPr>
                  <a:t>  and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NewRomanPSMT"/>
                          </a:rPr>
                        </m:ctrlPr>
                      </m:sSubPr>
                      <m:e>
                        <m:r>
                          <a:rPr lang="en-US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NewRomanPSMT"/>
                          </a:rPr>
                          <m:t>𝑇</m:t>
                        </m:r>
                      </m:e>
                      <m:sub>
                        <m:r>
                          <a:rPr lang="en-US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NewRomanPSMT"/>
                          </a:rPr>
                          <m:t>2</m:t>
                        </m:r>
                        <m:r>
                          <a:rPr lang="en-US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NewRomanPSMT"/>
                          </a:rPr>
                          <m:t>  </m:t>
                        </m:r>
                      </m:sub>
                    </m:sSub>
                  </m:oMath>
                </a14:m>
                <a:r>
                  <a:rPr lang="en-US" dirty="0">
                    <a:effectLst/>
                    <a:latin typeface="TimesNewRomanPSMT"/>
                    <a:ea typeface="Times New Roman" panose="02020603050405020304" pitchFamily="18" charset="0"/>
                    <a:cs typeface="TimesNewRomanPSMT"/>
                  </a:rPr>
                  <a:t>0-100 </a:t>
                </a:r>
                <a14:m>
                  <m:oMath xmlns:m="http://schemas.openxmlformats.org/officeDocument/2006/math">
                    <m:r>
                      <a:rPr lang="en-US" i="1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NewRomanPSMT"/>
                      </a:rPr>
                      <m:t>℃</m:t>
                    </m:r>
                  </m:oMath>
                </a14:m>
                <a:r>
                  <a:rPr lang="en-US" dirty="0">
                    <a:effectLst/>
                    <a:latin typeface="TimesNewRomanPSMT"/>
                    <a:ea typeface="Times New Roman" panose="02020603050405020304" pitchFamily="18" charset="0"/>
                    <a:cs typeface="TimesNewRomanPSMT"/>
                  </a:rPr>
                  <a:t> in 0.2 </a:t>
                </a:r>
                <a14:m>
                  <m:oMath xmlns:m="http://schemas.openxmlformats.org/officeDocument/2006/math">
                    <m:r>
                      <a:rPr lang="en-US" i="1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NewRomanPSMT"/>
                      </a:rPr>
                      <m:t>℃, </m:t>
                    </m:r>
                  </m:oMath>
                </a14:m>
                <a:r>
                  <a:rPr lang="en-US" dirty="0">
                    <a:effectLst/>
                    <a:latin typeface="TimesNewRomanPSMT"/>
                    <a:ea typeface="Times New Roman" panose="02020603050405020304" pitchFamily="18" charset="0"/>
                    <a:cs typeface="TimesNewRomanPSMT"/>
                  </a:rPr>
                  <a:t>  are inserted in holes drilled in the bar. Two thermometers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NewRomanPSMT"/>
                          </a:rPr>
                        </m:ctrlPr>
                      </m:sSubPr>
                      <m:e>
                        <m:r>
                          <a:rPr lang="en-US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NewRomanPSMT"/>
                          </a:rPr>
                          <m:t>𝑇</m:t>
                        </m:r>
                      </m:e>
                      <m:sub>
                        <m:r>
                          <a:rPr lang="en-US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NewRomanPSMT"/>
                          </a:rPr>
                          <m:t>3</m:t>
                        </m:r>
                        <m:r>
                          <a:rPr lang="en-US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NewRomanPSMT"/>
                          </a:rPr>
                          <m:t> </m:t>
                        </m:r>
                      </m:sub>
                    </m:sSub>
                  </m:oMath>
                </a14:m>
                <a:r>
                  <a:rPr lang="en-US" dirty="0">
                    <a:effectLst/>
                    <a:latin typeface="TimesNewRomanPSMT"/>
                    <a:ea typeface="Times New Roman" panose="02020603050405020304" pitchFamily="18" charset="0"/>
                    <a:cs typeface="TimesNewRomanPSMT"/>
                  </a:rPr>
                  <a:t>  and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NewRomanPSMT"/>
                          </a:rPr>
                        </m:ctrlPr>
                      </m:sSubPr>
                      <m:e>
                        <m:r>
                          <a:rPr lang="en-US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NewRomanPSMT"/>
                          </a:rPr>
                          <m:t>𝑇</m:t>
                        </m:r>
                      </m:e>
                      <m:sub>
                        <m:r>
                          <a:rPr lang="en-US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NewRomanPSMT"/>
                          </a:rPr>
                          <m:t>24</m:t>
                        </m:r>
                        <m:r>
                          <a:rPr lang="en-US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NewRomanPSMT"/>
                          </a:rPr>
                          <m:t>  </m:t>
                        </m:r>
                      </m:sub>
                    </m:sSub>
                  </m:oMath>
                </a14:m>
                <a:r>
                  <a:rPr lang="en-US" dirty="0">
                    <a:effectLst/>
                    <a:latin typeface="TimesNewRomanPSMT"/>
                    <a:ea typeface="Times New Roman" panose="02020603050405020304" pitchFamily="18" charset="0"/>
                    <a:cs typeface="TimesNewRomanPSMT"/>
                  </a:rPr>
                  <a:t>0-50 </a:t>
                </a:r>
                <a14:m>
                  <m:oMath xmlns:m="http://schemas.openxmlformats.org/officeDocument/2006/math">
                    <m:r>
                      <a:rPr lang="en-US" i="1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NewRomanPSMT"/>
                      </a:rPr>
                      <m:t>℃</m:t>
                    </m:r>
                  </m:oMath>
                </a14:m>
                <a:r>
                  <a:rPr lang="en-US" dirty="0">
                    <a:effectLst/>
                    <a:latin typeface="TimesNewRomanPSMT"/>
                    <a:ea typeface="Times New Roman" panose="02020603050405020304" pitchFamily="18" charset="0"/>
                    <a:cs typeface="TimesNewRomanPSMT"/>
                  </a:rPr>
                  <a:t> in 0.1 </a:t>
                </a:r>
                <a14:m>
                  <m:oMath xmlns:m="http://schemas.openxmlformats.org/officeDocument/2006/math">
                    <m:r>
                      <a:rPr lang="en-US" i="1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NewRomanPSMT"/>
                      </a:rPr>
                      <m:t>℃, </m:t>
                    </m:r>
                  </m:oMath>
                </a14:m>
                <a:r>
                  <a:rPr lang="en-US" dirty="0">
                    <a:effectLst/>
                    <a:latin typeface="TimesNewRomanPSMT"/>
                    <a:ea typeface="Times New Roman" panose="02020603050405020304" pitchFamily="18" charset="0"/>
                    <a:cs typeface="TimesNewRomanPSMT"/>
                  </a:rPr>
                  <a:t>  take the temperature of the water before entering and after leaving the coiled tube. The bar and its fitting are thoroughly lagged by a thick layer of felt or some other badly conducting material.</a:t>
                </a:r>
                <a:endParaRPr lang="en-US" sz="14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  <a:p>
                <a:pPr marL="342900" marR="0" lvl="0" indent="-342900" algn="just" rtl="0">
                  <a:lnSpc>
                    <a:spcPct val="115000"/>
                  </a:lnSpc>
                  <a:spcBef>
                    <a:spcPts val="0"/>
                  </a:spcBef>
                  <a:spcAft>
                    <a:spcPts val="800"/>
                  </a:spcAft>
                  <a:buFont typeface="Wingdings" panose="05000000000000000000" pitchFamily="2" charset="2"/>
                  <a:buChar char=""/>
                </a:pPr>
                <a:r>
                  <a:rPr lang="en-US" dirty="0">
                    <a:effectLst/>
                    <a:latin typeface="TimesNewRomanPSMT"/>
                    <a:ea typeface="Times New Roman" panose="02020603050405020304" pitchFamily="18" charset="0"/>
                    <a:cs typeface="TimesNewRomanPSMT"/>
                  </a:rPr>
                  <a:t>Beaker.</a:t>
                </a:r>
                <a:endParaRPr lang="en-US" sz="14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  <a:p>
                <a:pPr marL="342900" marR="0" lvl="0" indent="-342900" algn="just" rtl="0">
                  <a:lnSpc>
                    <a:spcPct val="115000"/>
                  </a:lnSpc>
                  <a:spcBef>
                    <a:spcPts val="0"/>
                  </a:spcBef>
                  <a:spcAft>
                    <a:spcPts val="800"/>
                  </a:spcAft>
                  <a:buFont typeface="Wingdings" panose="05000000000000000000" pitchFamily="2" charset="2"/>
                  <a:buChar char=""/>
                </a:pPr>
                <a:r>
                  <a:rPr lang="en-US" dirty="0">
                    <a:effectLst/>
                    <a:latin typeface="TimesNewRomanPSMT"/>
                    <a:ea typeface="Times New Roman" panose="02020603050405020304" pitchFamily="18" charset="0"/>
                    <a:cs typeface="TimesNewRomanPSMT"/>
                  </a:rPr>
                  <a:t>Stop0clock.</a:t>
                </a:r>
                <a:endParaRPr lang="en-US" sz="14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  <a:p>
                <a:pPr marL="342900" marR="0" lvl="0" indent="-342900" algn="just" rtl="0">
                  <a:lnSpc>
                    <a:spcPct val="115000"/>
                  </a:lnSpc>
                  <a:spcBef>
                    <a:spcPts val="0"/>
                  </a:spcBef>
                  <a:spcAft>
                    <a:spcPts val="800"/>
                  </a:spcAft>
                  <a:buFont typeface="Wingdings" panose="05000000000000000000" pitchFamily="2" charset="2"/>
                  <a:buChar char=""/>
                </a:pPr>
                <a:r>
                  <a:rPr lang="en-US" dirty="0">
                    <a:effectLst/>
                    <a:latin typeface="TimesNewRomanPSMT"/>
                    <a:ea typeface="Times New Roman" panose="02020603050405020304" pitchFamily="18" charset="0"/>
                    <a:cs typeface="TimesNewRomanPSMT"/>
                  </a:rPr>
                  <a:t>Caliper and a steam heater</a:t>
                </a:r>
                <a:r>
                  <a:rPr lang="en-US" dirty="0" smtClean="0">
                    <a:effectLst/>
                    <a:latin typeface="TimesNewRomanPSMT"/>
                    <a:ea typeface="Times New Roman" panose="02020603050405020304" pitchFamily="18" charset="0"/>
                    <a:cs typeface="TimesNewRomanPSMT"/>
                  </a:rPr>
                  <a:t>.</a:t>
                </a:r>
              </a:p>
              <a:p>
                <a:pPr marL="342900" marR="0" lvl="0" indent="-342900" algn="just" rtl="0">
                  <a:lnSpc>
                    <a:spcPct val="115000"/>
                  </a:lnSpc>
                  <a:spcBef>
                    <a:spcPts val="0"/>
                  </a:spcBef>
                  <a:spcAft>
                    <a:spcPts val="800"/>
                  </a:spcAft>
                  <a:buFont typeface="Wingdings" panose="05000000000000000000" pitchFamily="2" charset="2"/>
                  <a:buChar char=""/>
                </a:pPr>
                <a:endParaRPr lang="en-US" sz="1400" dirty="0">
                  <a:latin typeface="TimesNewRomanPSMT"/>
                  <a:ea typeface="Calibri" panose="020F0502020204030204" pitchFamily="34" charset="0"/>
                  <a:cs typeface="Arial" panose="020B0604020202020204" pitchFamily="34" charset="0"/>
                </a:endParaRPr>
              </a:p>
              <a:p>
                <a:pPr marL="342900" marR="0" lvl="0" indent="-342900" algn="just" rtl="0">
                  <a:lnSpc>
                    <a:spcPct val="115000"/>
                  </a:lnSpc>
                  <a:spcBef>
                    <a:spcPts val="0"/>
                  </a:spcBef>
                  <a:spcAft>
                    <a:spcPts val="800"/>
                  </a:spcAft>
                  <a:buFont typeface="Wingdings" panose="05000000000000000000" pitchFamily="2" charset="2"/>
                  <a:buChar char=""/>
                </a:pPr>
                <a:endParaRPr lang="en-US" sz="1400" dirty="0" smtClean="0">
                  <a:effectLst/>
                  <a:latin typeface="TimesNewRomanPSMT"/>
                  <a:ea typeface="Calibri" panose="020F0502020204030204" pitchFamily="34" charset="0"/>
                  <a:cs typeface="Arial" panose="020B0604020202020204" pitchFamily="34" charset="0"/>
                </a:endParaRPr>
              </a:p>
              <a:p>
                <a:pPr marL="342900" marR="0" lvl="0" indent="-342900" algn="just" rtl="0">
                  <a:lnSpc>
                    <a:spcPct val="115000"/>
                  </a:lnSpc>
                  <a:spcBef>
                    <a:spcPts val="0"/>
                  </a:spcBef>
                  <a:spcAft>
                    <a:spcPts val="800"/>
                  </a:spcAft>
                  <a:buFont typeface="Wingdings" panose="05000000000000000000" pitchFamily="2" charset="2"/>
                  <a:buChar char=""/>
                </a:pPr>
                <a:endParaRPr lang="en-US" sz="1400" dirty="0">
                  <a:latin typeface="TimesNewRomanPSMT"/>
                  <a:ea typeface="Calibri" panose="020F0502020204030204" pitchFamily="34" charset="0"/>
                  <a:cs typeface="Arial" panose="020B0604020202020204" pitchFamily="34" charset="0"/>
                </a:endParaRPr>
              </a:p>
              <a:p>
                <a:pPr marL="342900" marR="0" lvl="0" indent="-342900" algn="just" rtl="0">
                  <a:lnSpc>
                    <a:spcPct val="115000"/>
                  </a:lnSpc>
                  <a:spcBef>
                    <a:spcPts val="0"/>
                  </a:spcBef>
                  <a:spcAft>
                    <a:spcPts val="800"/>
                  </a:spcAft>
                  <a:buFont typeface="Wingdings" panose="05000000000000000000" pitchFamily="2" charset="2"/>
                  <a:buChar char=""/>
                </a:pPr>
                <a:endParaRPr lang="en-US" sz="1400" dirty="0" smtClean="0">
                  <a:effectLst/>
                  <a:latin typeface="TimesNewRomanPSMT"/>
                  <a:ea typeface="Calibri" panose="020F0502020204030204" pitchFamily="34" charset="0"/>
                  <a:cs typeface="Arial" panose="020B0604020202020204" pitchFamily="34" charset="0"/>
                </a:endParaRPr>
              </a:p>
              <a:p>
                <a:pPr marL="342900" marR="0" lvl="0" indent="-342900" algn="just" rtl="0">
                  <a:lnSpc>
                    <a:spcPct val="115000"/>
                  </a:lnSpc>
                  <a:spcBef>
                    <a:spcPts val="0"/>
                  </a:spcBef>
                  <a:spcAft>
                    <a:spcPts val="800"/>
                  </a:spcAft>
                  <a:buFont typeface="Wingdings" panose="05000000000000000000" pitchFamily="2" charset="2"/>
                  <a:buChar char=""/>
                </a:pPr>
                <a:r>
                  <a:rPr lang="en-US" sz="1400" dirty="0" smtClean="0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                              </a:t>
                </a:r>
                <a:endParaRPr lang="en-US" sz="14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2" name="Rectangle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3031" y="181703"/>
                <a:ext cx="9040969" cy="6293005"/>
              </a:xfrm>
              <a:prstGeom prst="rect">
                <a:avLst/>
              </a:prstGeom>
              <a:blipFill rotWithShape="0">
                <a:blip r:embed="rId2"/>
                <a:stretch>
                  <a:fillRect l="-742" t="-484" r="-539"/>
                </a:stretch>
              </a:blipFill>
            </p:spPr>
            <p:txBody>
              <a:bodyPr/>
              <a:lstStyle/>
              <a:p>
                <a:r>
                  <a:rPr lang="ar-IQ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3" name="Picture 2" descr="http://media.uws.ac.uk/~davison/labpage/searle/IMG00001.GIF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31186" y="4068642"/>
            <a:ext cx="3476625" cy="222377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8097992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189000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58</Words>
  <Application>Microsoft Office PowerPoint</Application>
  <PresentationFormat>Widescreen</PresentationFormat>
  <Paragraphs>13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11" baseType="lpstr">
      <vt:lpstr>Arial</vt:lpstr>
      <vt:lpstr>Calibri</vt:lpstr>
      <vt:lpstr>Calibri Light</vt:lpstr>
      <vt:lpstr>Cambria Math</vt:lpstr>
      <vt:lpstr>Times New Roman</vt:lpstr>
      <vt:lpstr>TimesNewRomanPSMT</vt:lpstr>
      <vt:lpstr>Wingdings</vt:lpstr>
      <vt:lpstr>Office Theme</vt:lpstr>
      <vt:lpstr>Experiment seven    Searle's bar method for the conductivity of a good conductor</vt:lpstr>
      <vt:lpstr>PowerPoint Presentation</vt:lpstr>
      <vt:lpstr>PowerPoint Presentation</vt:lpstr>
    </vt:vector>
  </TitlesOfParts>
  <Company>Shamfuture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Shamfuture</dc:creator>
  <cp:lastModifiedBy>Shamfuture</cp:lastModifiedBy>
  <cp:revision>2</cp:revision>
  <dcterms:created xsi:type="dcterms:W3CDTF">2017-12-31T19:27:36Z</dcterms:created>
  <dcterms:modified xsi:type="dcterms:W3CDTF">2017-12-31T19:34:57Z</dcterms:modified>
</cp:coreProperties>
</file>